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15"/>
  </p:notesMasterIdLst>
  <p:sldIdLst>
    <p:sldId id="256" r:id="rId5"/>
    <p:sldId id="318" r:id="rId6"/>
    <p:sldId id="330" r:id="rId7"/>
    <p:sldId id="429" r:id="rId8"/>
    <p:sldId id="430" r:id="rId9"/>
    <p:sldId id="327" r:id="rId10"/>
    <p:sldId id="393" r:id="rId11"/>
    <p:sldId id="394" r:id="rId12"/>
    <p:sldId id="428" r:id="rId13"/>
    <p:sldId id="38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BBF57-4542-4873-9FF2-0FE0E32FE1ED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B623F-DE3C-43E8-AB87-4A3B47891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35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3B3FC8-517C-475C-920A-89408B68C274}" type="slidenum">
              <a:rPr kumimoji="0" lang="fr-F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30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3B3FC8-517C-475C-920A-89408B68C274}" type="slidenum">
              <a:rPr kumimoji="0" lang="fr-F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42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E9D49-11CA-9320-D4E8-5F4287868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B9BE83-A218-ADF4-6C53-9FF9F3040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303740-B16D-083E-8989-5683656A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974-36FA-44C6-8C5E-24A92FDB1A8E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ADFF47-4B48-A719-D086-A82A79B2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BF9D69-E107-DBD8-DEB9-CDE83352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6248-A9F4-4C50-997C-39C29C320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3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0B50F-EEBC-AF87-7E5B-252AD6EC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C10118-921F-0041-68FD-EE9DF07B6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ABB7E6-D017-4E99-27DE-C119054D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974-36FA-44C6-8C5E-24A92FDB1A8E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78E593-49F0-9F41-9DAC-1BDE850C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A9F62-0D8E-0DA6-C07C-A5F5CF07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6248-A9F4-4C50-997C-39C29C320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80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2B1C65-5C1D-1BCD-1E5E-879C1B72A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C7D554-18DE-F9C9-C5F7-60EF0756C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41682-BD75-ACDA-4657-376E2076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974-36FA-44C6-8C5E-24A92FDB1A8E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7B7E49-11C8-C99B-6604-0C32F177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B80D80-C0A7-194D-ED9B-6B6A93B1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6248-A9F4-4C50-997C-39C29C320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44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2CF153-14EC-49A9-A4C4-0BE937BB0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BB5F4A-5364-419D-B5FF-6CDF406C7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B587C-5F55-4487-A1F2-33106E62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3D8CD-E24B-4699-81EA-D7357273A6B2}" type="datetimeFigureOut">
              <a:rPr lang="en-US" smtClean="0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808F20-A43A-4B45-9201-76E69113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8963C0-DC44-48A7-9D8B-E0D1EB3E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66A5E-6CC0-4D6A-B055-04CFD2C8DEE3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9947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DE895-0A82-46EB-89B2-F856614C0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0F9540-418F-4DEB-B836-091BC363F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C8720-6C31-45AE-9783-EADBDCEE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F27FD4-EE1B-4F49-ABD2-095CF2A110E0}" type="datetimeFigureOut">
              <a:rPr lang="en-US" smtClean="0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274042-F116-44E8-AD40-4843F0ED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AEEC41-91E8-41EC-997F-F004B7D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363A3-EA78-4DE3-9F8F-E0610C9DBE91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23403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BDA599-C5AB-4CF7-B544-7BA7D6EC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B7A4DC-A8EE-48B1-B3CF-EC38CDC92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37E6B9-332F-4D21-A2FD-B0837FF2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BA4901-FB27-4C6E-83CC-7ED697583564}" type="datetimeFigureOut">
              <a:rPr lang="en-US" smtClean="0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86C61A-091F-45BF-B193-492BE2BC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C7F3AF-1464-4866-BB6C-72C69196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17CD2-1143-46C1-8979-49056ADDB2C3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6634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DF3F8-3579-40F7-A738-5491824A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463AF6-D91A-41CA-A22F-11FE2004B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9D01FF-6C8A-4F23-977A-D64B714D4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BB53E6-161D-4081-B4F2-568C31E7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C6A2C4-6201-4964-92BF-3E56E1C45AB3}" type="datetimeFigureOut">
              <a:rPr lang="en-US" smtClean="0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1E3283-4496-47D0-8991-6522831E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1C635C-3316-48CD-94C9-0F6065C5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FBFD4-CD48-439F-BE01-F03A5EF4A4CA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6499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C35A8-FE53-40C8-890A-E4C0708D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EF098-558F-4A95-A80B-5D34CE31E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2FD1B8-414C-4EE5-B801-C02B127A0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313345-7D15-47E2-BD33-046DCAA1F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353FE1-9A1F-4F63-9B1A-B0415C92F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08DE9F-AAE9-4D98-8031-008E7CE4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FC859-9C02-49BD-96C7-1BE7EF768FAD}" type="datetimeFigureOut">
              <a:rPr lang="en-US" smtClean="0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6F081B6-122E-4909-AB00-4E9F244B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670378-72D7-4CC5-A3FD-7AB9FFD8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D79BB-2BFD-403C-96FE-2329F51B6167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17594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BDCE6-6122-42AC-B141-1E08DDAB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534693-5283-42EB-9FF4-B0C73EE3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7A1D8-2D33-488A-B193-C35FC9D4AC78}" type="datetimeFigureOut">
              <a:rPr lang="en-US" smtClean="0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400E91-86E3-4FDC-8F78-2A74F7A4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7641A7-3CD5-456F-9632-4FE93157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090FD-3A41-49E7-B92E-87FDE8629270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85276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CE16D1-A803-4EFB-8FC6-D3438EBC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897F5-0B56-4C62-A60D-A9F4ED4D01DD}" type="datetimeFigureOut">
              <a:rPr lang="en-US" smtClean="0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070E18-3386-4CE2-91F9-C27FD2FE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538D7A-DE14-4628-BC8B-043157EB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07BBF-A465-4BB9-81E2-5A490861680F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94617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4B740-6063-4AAD-95C8-66C6B33F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C131F-7905-4C5A-B76B-745BED317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D83517-C3EE-4BE5-A3CE-442E144C6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231A97-8A93-4C40-B875-F3DCB23D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B6A11-DAD2-49C2-ADEC-DC87F9970CCD}" type="datetimeFigureOut">
              <a:rPr lang="en-US" smtClean="0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72AA1F-4426-4CB1-99E7-8112D009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3F0B8A-981C-416F-90AD-D448D26C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8E2C6-6B7D-4178-8B31-039D3A2601FF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9916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36326-C132-1DDE-2E73-07AE08A9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C7E90-B9CD-5D6D-3503-EE772BB07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959F36-9180-0644-DEC3-D79B49EC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974-36FA-44C6-8C5E-24A92FDB1A8E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C7B877-A4D3-894A-D327-07E37EAA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7D8F6F-38E1-584D-CB5F-840B6356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6248-A9F4-4C50-997C-39C29C320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75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2BAB3-921A-4D0C-8EF2-E68CF4E2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7DB426-2195-4699-A3FA-714B6D1A6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E314AD-8013-46D5-B3A0-B13F17B7E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01A37A-4409-46DD-A08A-2C719180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679EB-D71B-42F8-8B61-6F9AE2689DC1}" type="datetimeFigureOut">
              <a:rPr lang="en-US" smtClean="0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214BC1-606B-4B2D-9F9C-C5B1F65F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0F5BE5-9167-438C-8CDE-A78EA052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D3878-F18D-4B5E-B6F3-FF4BDDE83C0F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67155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FC094-C7DF-4871-8F2F-DA020EED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2ABF16-C0D5-4CEF-8D4C-BA3744FF5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3C3E0D-201E-4107-9BA1-415E5A2B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7A4CE-BE16-4CAF-BA85-17C5D86F9339}" type="datetimeFigureOut">
              <a:rPr lang="en-US" smtClean="0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396E05-0288-409E-9EFE-5C03462D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6C79E5-C377-4D57-9D09-2F9C8787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92C29-B886-466C-9BE3-52855C53719E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82079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2201E0-31D4-4069-BA07-301AAA2AC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31426B-949F-448C-9DF6-E31BEE20B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EBF391-0813-45DD-A4E4-8446F5ED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0B50B-3FA5-4032-8FE8-DE31BFD73150}" type="datetimeFigureOut">
              <a:rPr lang="en-US" smtClean="0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760BE5-C72C-4A2B-BF15-04647EF7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D2B0D5-7E1A-4B1F-80AA-E9DCB139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DD8C7-F87D-4288-9A4F-91D971CCE6CA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4401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7EC1E-5920-4230-B341-7B49D6AC4FE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40970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2CF153-14EC-49A9-A4C4-0BE937BB0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BB5F4A-5364-419D-B5FF-6CDF406C7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B587C-5F55-4487-A1F2-33106E62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808F20-A43A-4B45-9201-76E69113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8963C0-DC44-48A7-9D8B-E0D1EB3E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78018-7ACE-4562-A598-4462E07BB06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462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DE895-0A82-46EB-89B2-F856614C0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0F9540-418F-4DEB-B836-091BC363F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C8720-6C31-45AE-9783-EADBDCEE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274042-F116-44E8-AD40-4843F0ED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AEEC41-91E8-41EC-997F-F004B7D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638C8-CE78-4CED-AB78-55BBE8EB15B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560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BDA599-C5AB-4CF7-B544-7BA7D6EC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B7A4DC-A8EE-48B1-B3CF-EC38CDC92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37E6B9-332F-4D21-A2FD-B0837FF2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86C61A-091F-45BF-B193-492BE2BC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C7F3AF-1464-4866-BB6C-72C69196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DBFD9-DFA3-4EC3-85C0-E3BF1B5CDF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264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DF3F8-3579-40F7-A738-5491824A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463AF6-D91A-41CA-A22F-11FE2004B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9D01FF-6C8A-4F23-977A-D64B714D4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BB53E6-161D-4081-B4F2-568C31E7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1E3283-4496-47D0-8991-6522831E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1C635C-3316-48CD-94C9-0F6065C5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E6616-59CC-46BF-BFA0-56597606B45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927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C35A8-FE53-40C8-890A-E4C0708D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EF098-558F-4A95-A80B-5D34CE31E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2FD1B8-414C-4EE5-B801-C02B127A0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313345-7D15-47E2-BD33-046DCAA1F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353FE1-9A1F-4F63-9B1A-B0415C92F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08DE9F-AAE9-4D98-8031-008E7CE4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6F081B6-122E-4909-AB00-4E9F244B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670378-72D7-4CC5-A3FD-7AB9FFD8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9E5FD-4527-4F03-9D28-5E1B6E021AB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656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BDCE6-6122-42AC-B141-1E08DDAB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534693-5283-42EB-9FF4-B0C73EE3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400E91-86E3-4FDC-8F78-2A74F7A4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7641A7-3CD5-456F-9632-4FE93157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F3ED-E79B-4184-A865-526C9973E5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0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16553-67E7-B10C-FA7C-9B59E1AC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6D3BCC-7D18-C16C-5927-5A8471F05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E6BD3B-A7C1-4AD9-94D8-BDEA5761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974-36FA-44C6-8C5E-24A92FDB1A8E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B19D58-E9EB-C83D-EE44-2C7B97A3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362A1A-8B95-4E72-58CC-46465810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6248-A9F4-4C50-997C-39C29C320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932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CE16D1-A803-4EFB-8FC6-D3438EBC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070E18-3386-4CE2-91F9-C27FD2FE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538D7A-DE14-4628-BC8B-043157EB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395DA-41D6-409F-9E2D-98DAF15147A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91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4B740-6063-4AAD-95C8-66C6B33F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C131F-7905-4C5A-B76B-745BED317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D83517-C3EE-4BE5-A3CE-442E144C6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231A97-8A93-4C40-B875-F3DCB23D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72AA1F-4426-4CB1-99E7-8112D009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3F0B8A-981C-416F-90AD-D448D26C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0E69A-CC8D-4B3A-B23B-6A964622132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138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2BAB3-921A-4D0C-8EF2-E68CF4E2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7DB426-2195-4699-A3FA-714B6D1A6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E314AD-8013-46D5-B3A0-B13F17B7E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01A37A-4409-46DD-A08A-2C719180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214BC1-606B-4B2D-9F9C-C5B1F65F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0F5BE5-9167-438C-8CDE-A78EA052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99253-8EB0-4912-ABB9-B0DDD73B2B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701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FC094-C7DF-4871-8F2F-DA020EED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2ABF16-C0D5-4CEF-8D4C-BA3744FF5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3C3E0D-201E-4107-9BA1-415E5A2B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396E05-0288-409E-9EFE-5C03462D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6C79E5-C377-4D57-9D09-2F9C8787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46127-F527-4A7C-BC84-266F40BB402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560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2201E0-31D4-4069-BA07-301AAA2AC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31426B-949F-448C-9DF6-E31BEE20B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EBF391-0813-45DD-A4E4-8446F5ED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760BE5-C72C-4A2B-BF15-04647EF7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D2B0D5-7E1A-4B1F-80AA-E9DCB139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3635B-701B-4260-820A-823DF04A7C4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474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33E-D9CD-4FA4-A56F-7EA991F6F54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35C-49C3-41A2-8086-A1A7E63402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83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33E-D9CD-4FA4-A56F-7EA991F6F54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35C-49C3-41A2-8086-A1A7E63402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11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33E-D9CD-4FA4-A56F-7EA991F6F54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35C-49C3-41A2-8086-A1A7E63402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43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33E-D9CD-4FA4-A56F-7EA991F6F54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35C-49C3-41A2-8086-A1A7E63402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69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33E-D9CD-4FA4-A56F-7EA991F6F54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35C-49C3-41A2-8086-A1A7E63402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2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7935-B876-63F4-6CEB-1263CC29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57EF93-F925-7216-A80B-F356D2C61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0219D0-1CD2-4C22-FD1F-C5C791810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C9B427-4D44-D6B5-D7C3-7AD8517B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974-36FA-44C6-8C5E-24A92FDB1A8E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A818DC-1D02-9DE2-70F1-35D86811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9F3ACE-AEEC-9603-F585-69FB6C68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6248-A9F4-4C50-997C-39C29C320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846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33E-D9CD-4FA4-A56F-7EA991F6F54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35C-49C3-41A2-8086-A1A7E63402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17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33E-D9CD-4FA4-A56F-7EA991F6F54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35C-49C3-41A2-8086-A1A7E63402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84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33E-D9CD-4FA4-A56F-7EA991F6F54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35C-49C3-41A2-8086-A1A7E63402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58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33E-D9CD-4FA4-A56F-7EA991F6F54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35C-49C3-41A2-8086-A1A7E63402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24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33E-D9CD-4FA4-A56F-7EA991F6F54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35C-49C3-41A2-8086-A1A7E63402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34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033E-D9CD-4FA4-A56F-7EA991F6F54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35C-49C3-41A2-8086-A1A7E63402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5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ED0903-3A6F-5272-1B12-67AEAF91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17E981-16B3-0798-9215-6C5706766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5DB500-5DAA-6A4D-E340-1915F45E7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BCFAD9-0FC8-B16D-BD24-6DFF191D6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8F9CC3-90DA-FC5D-1B4B-D88BC58EE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37FCFF-DB5D-3E9E-C2ED-8047E813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974-36FA-44C6-8C5E-24A92FDB1A8E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48270C-0411-7BF4-61C8-CBDD67E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E61C8D-EEA3-40AB-EE0F-5495FA64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6248-A9F4-4C50-997C-39C29C320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4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108B8-5E1B-B2FC-F7F8-F58C4C1E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226394-CD2E-9BBA-FC9D-7FB1509D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974-36FA-44C6-8C5E-24A92FDB1A8E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20AD9-9278-24D2-D8D3-0F502EC7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66B113-4A36-159B-C86F-80BD0FF4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6248-A9F4-4C50-997C-39C29C320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6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D2D76F-4D5A-8051-8117-3968C8A8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974-36FA-44C6-8C5E-24A92FDB1A8E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A5F8BB-F6D0-AE9F-8195-5DDCCC80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850E7B-1550-C192-8506-37D57B93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6248-A9F4-4C50-997C-39C29C320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57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8D24B-8F5B-9376-2FEF-46E35787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140A7-C83A-CE1E-391F-5A2A62469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4D287E-7276-1493-CD41-FD925FC07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E78394-7866-84C6-D863-9DD5765E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974-36FA-44C6-8C5E-24A92FDB1A8E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79EB55-71B5-BD61-B683-75CC5098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484839-648A-0607-4CCF-DA5F151F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6248-A9F4-4C50-997C-39C29C320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35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098AC-7733-DEC4-C6FC-D7DB00DB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6B3444-2B98-CE03-A01B-FE7A140D2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DFCB2A-600F-BD24-B0E1-77DC7EF9E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2A80CA-4F5D-0567-CE0D-4F579E97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1974-36FA-44C6-8C5E-24A92FDB1A8E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65904-2164-BD62-C670-5A66DF8A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7E27B5-50C8-AFED-1564-425FFE4A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6248-A9F4-4C50-997C-39C29C320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8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01C287-9E9C-69DB-3D83-933B83AE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E0D9D3-4FB6-FD11-0CF5-7E29CDF15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4FACD-08F7-5C8E-0B9C-F5BFBEEA7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C1974-36FA-44C6-8C5E-24A92FDB1A8E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4D5482-236C-B64B-BF7B-F2F6501A3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B06F3B-3920-0B85-949B-A0BE395B2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FA6248-A9F4-4C50-997C-39C29C3204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3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9F1785-6034-4941-8F83-2C5EC4E5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D67BF1-DA8B-4622-B4AE-1C740DC75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F5BA8F-07C5-47E9-8832-7F64BEAEB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65F308-5132-43C0-8C5A-AB7C17B925F3}" type="datetimeFigureOut">
              <a:rPr lang="en-US" smtClean="0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245F7-8B0F-47F8-AAA9-4D590D7CF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2B5613-FD4A-4DDD-8C4D-77D16E9B4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0BE8D8-56F7-466A-8144-3CC426326E0C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A9B6B593-C373-406E-A4CF-F6307DBA14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7051" y="6278564"/>
            <a:ext cx="172931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altLang="en-US" sz="3200"/>
          </a:p>
        </p:txBody>
      </p:sp>
    </p:spTree>
    <p:extLst>
      <p:ext uri="{BB962C8B-B14F-4D97-AF65-F5344CB8AC3E}">
        <p14:creationId xmlns:p14="http://schemas.microsoft.com/office/powerpoint/2010/main" val="350316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9F1785-6034-4941-8F83-2C5EC4E5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D67BF1-DA8B-4622-B4AE-1C740DC75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F5BA8F-07C5-47E9-8832-7F64BEAEB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65F308-5132-43C0-8C5A-AB7C17B925F3}" type="datetimeFigureOut">
              <a:rPr lang="en-US" smtClean="0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245F7-8B0F-47F8-AAA9-4D590D7CF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2B5613-FD4A-4DDD-8C4D-77D16E9B4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0BE8D8-56F7-466A-8144-3CC426326E0C}" type="slidenum">
              <a:rPr lang="fr-FR" altLang="en-US" smtClean="0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8263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033E-D9CD-4FA4-A56F-7EA991F6F54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F35C-49C3-41A2-8086-A1A7E63402E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C0738-5623-8A31-BBC5-1F77728748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Bar des </a:t>
            </a:r>
            <a:r>
              <a:rPr lang="fr-FR" dirty="0" err="1"/>
              <a:t>Sciences_Montbéliard</a:t>
            </a:r>
            <a:r>
              <a:rPr lang="fr-FR" dirty="0"/>
              <a:t> 2025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1FBFE9-070C-64EB-0B59-B020B3C24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Marie-Laure Dalphin et Dominique Angèle Vuitton</a:t>
            </a:r>
          </a:p>
        </p:txBody>
      </p:sp>
    </p:spTree>
    <p:extLst>
      <p:ext uri="{BB962C8B-B14F-4D97-AF65-F5344CB8AC3E}">
        <p14:creationId xmlns:p14="http://schemas.microsoft.com/office/powerpoint/2010/main" val="214329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1533862" y="170672"/>
            <a:ext cx="9155336" cy="651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FR" sz="2800" b="1" dirty="0">
              <a:solidFill>
                <a:srgbClr val="33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</a:rPr>
              <a:t>A </a:t>
            </a:r>
            <a:r>
              <a:rPr lang="en-GB" sz="2400" dirty="0" err="1">
                <a:solidFill>
                  <a:prstClr val="black"/>
                </a:solidFill>
              </a:rPr>
              <a:t>confirmé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l’effet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protecteur</a:t>
            </a:r>
            <a:r>
              <a:rPr lang="en-GB" sz="2400" dirty="0">
                <a:solidFill>
                  <a:prstClr val="black"/>
                </a:solidFill>
              </a:rPr>
              <a:t> de la vie à la </a:t>
            </a:r>
            <a:r>
              <a:rPr lang="en-GB" sz="2400" dirty="0" err="1">
                <a:solidFill>
                  <a:prstClr val="black"/>
                </a:solidFill>
              </a:rPr>
              <a:t>ferme</a:t>
            </a:r>
            <a:r>
              <a:rPr lang="en-GB" sz="2400" dirty="0">
                <a:solidFill>
                  <a:prstClr val="black"/>
                </a:solidFill>
              </a:rPr>
              <a:t>, et de la </a:t>
            </a:r>
            <a:r>
              <a:rPr lang="en-GB" sz="2400" dirty="0" err="1">
                <a:solidFill>
                  <a:prstClr val="black"/>
                </a:solidFill>
              </a:rPr>
              <a:t>consommation</a:t>
            </a:r>
            <a:r>
              <a:rPr lang="en-GB" sz="2400" dirty="0">
                <a:solidFill>
                  <a:prstClr val="black"/>
                </a:solidFill>
              </a:rPr>
              <a:t> de lait cru, par la </a:t>
            </a:r>
            <a:r>
              <a:rPr lang="en-GB" sz="2400" dirty="0" err="1">
                <a:solidFill>
                  <a:prstClr val="black"/>
                </a:solidFill>
              </a:rPr>
              <a:t>mère</a:t>
            </a:r>
            <a:r>
              <a:rPr lang="en-GB" sz="2400" dirty="0">
                <a:solidFill>
                  <a:prstClr val="black"/>
                </a:solidFill>
              </a:rPr>
              <a:t> pendant la </a:t>
            </a:r>
            <a:r>
              <a:rPr lang="en-GB" sz="2400" dirty="0" err="1">
                <a:solidFill>
                  <a:prstClr val="black"/>
                </a:solidFill>
              </a:rPr>
              <a:t>grossesse</a:t>
            </a:r>
            <a:r>
              <a:rPr lang="en-GB" sz="2400" dirty="0">
                <a:solidFill>
                  <a:prstClr val="black"/>
                </a:solidFill>
              </a:rPr>
              <a:t> et par </a:t>
            </a:r>
            <a:r>
              <a:rPr lang="en-GB" sz="2400" dirty="0" err="1">
                <a:solidFill>
                  <a:prstClr val="black"/>
                </a:solidFill>
              </a:rPr>
              <a:t>l’enfant</a:t>
            </a:r>
            <a:r>
              <a:rPr lang="en-GB" sz="2400" dirty="0">
                <a:solidFill>
                  <a:prstClr val="black"/>
                </a:solidFill>
              </a:rPr>
              <a:t> pendant les 6 premières </a:t>
            </a:r>
            <a:r>
              <a:rPr lang="en-GB" sz="2400" dirty="0" err="1">
                <a:solidFill>
                  <a:prstClr val="black"/>
                </a:solidFill>
              </a:rPr>
              <a:t>années</a:t>
            </a:r>
            <a:r>
              <a:rPr lang="en-GB" sz="2400" dirty="0">
                <a:solidFill>
                  <a:prstClr val="black"/>
                </a:solidFill>
              </a:rPr>
              <a:t> de vie</a:t>
            </a:r>
          </a:p>
          <a:p>
            <a:pPr marL="625475" lvl="1" indent="-342900">
              <a:buFont typeface="Wingdings" panose="05000000000000000000" pitchFamily="2" charset="2"/>
              <a:buChar char="ü"/>
            </a:pPr>
            <a:r>
              <a:rPr lang="en-GB" sz="2400" i="1" dirty="0" err="1">
                <a:solidFill>
                  <a:srgbClr val="008E40"/>
                </a:solidFill>
              </a:rPr>
              <a:t>Contre</a:t>
            </a:r>
            <a:r>
              <a:rPr lang="en-GB" sz="2400" i="1" dirty="0">
                <a:solidFill>
                  <a:srgbClr val="008E40"/>
                </a:solidFill>
              </a:rPr>
              <a:t> les maladies </a:t>
            </a:r>
            <a:r>
              <a:rPr lang="en-GB" sz="2400" i="1" dirty="0" err="1">
                <a:solidFill>
                  <a:srgbClr val="008E40"/>
                </a:solidFill>
              </a:rPr>
              <a:t>allergiques</a:t>
            </a:r>
            <a:endParaRPr lang="en-GB" sz="2400" i="1" dirty="0">
              <a:solidFill>
                <a:srgbClr val="008E40"/>
              </a:solidFill>
            </a:endParaRPr>
          </a:p>
          <a:p>
            <a:pPr marL="625475" lvl="1" indent="-342900">
              <a:buFont typeface="Wingdings" panose="05000000000000000000" pitchFamily="2" charset="2"/>
              <a:buChar char="ü"/>
            </a:pPr>
            <a:r>
              <a:rPr lang="en-GB" sz="2400" i="1" dirty="0" err="1">
                <a:solidFill>
                  <a:srgbClr val="008E40"/>
                </a:solidFill>
              </a:rPr>
              <a:t>Contre</a:t>
            </a:r>
            <a:r>
              <a:rPr lang="en-GB" sz="2400" i="1" dirty="0">
                <a:solidFill>
                  <a:srgbClr val="008E40"/>
                </a:solidFill>
              </a:rPr>
              <a:t> les infections </a:t>
            </a:r>
            <a:r>
              <a:rPr lang="en-GB" sz="2400" i="1" dirty="0" err="1">
                <a:solidFill>
                  <a:srgbClr val="008E40"/>
                </a:solidFill>
              </a:rPr>
              <a:t>aigües</a:t>
            </a:r>
            <a:r>
              <a:rPr lang="en-GB" sz="2400" i="1" dirty="0">
                <a:solidFill>
                  <a:srgbClr val="008E40"/>
                </a:solidFill>
              </a:rPr>
              <a:t> de la première </a:t>
            </a:r>
            <a:r>
              <a:rPr lang="en-GB" sz="2400" i="1" dirty="0" err="1">
                <a:solidFill>
                  <a:srgbClr val="008E40"/>
                </a:solidFill>
              </a:rPr>
              <a:t>année</a:t>
            </a:r>
            <a:r>
              <a:rPr lang="en-GB" sz="2400" i="1" dirty="0">
                <a:solidFill>
                  <a:srgbClr val="008E40"/>
                </a:solidFill>
              </a:rPr>
              <a:t> de vie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</a:rPr>
              <a:t>A </a:t>
            </a:r>
            <a:r>
              <a:rPr lang="en-GB" sz="2400" dirty="0" err="1">
                <a:solidFill>
                  <a:prstClr val="black"/>
                </a:solidFill>
              </a:rPr>
              <a:t>montré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que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cet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effet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était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augmenté</a:t>
            </a:r>
            <a:r>
              <a:rPr lang="en-GB" sz="2400" dirty="0">
                <a:solidFill>
                  <a:prstClr val="black"/>
                </a:solidFill>
              </a:rPr>
              <a:t> par la </a:t>
            </a:r>
            <a:r>
              <a:rPr lang="en-GB" sz="2400" dirty="0" err="1">
                <a:solidFill>
                  <a:prstClr val="black"/>
                </a:solidFill>
              </a:rPr>
              <a:t>consommation</a:t>
            </a:r>
            <a:r>
              <a:rPr lang="en-GB" sz="2400" dirty="0">
                <a:solidFill>
                  <a:prstClr val="black"/>
                </a:solidFill>
              </a:rPr>
              <a:t> de </a:t>
            </a:r>
            <a:r>
              <a:rPr lang="en-GB" sz="2400" dirty="0" err="1">
                <a:solidFill>
                  <a:srgbClr val="008E40"/>
                </a:solidFill>
              </a:rPr>
              <a:t>produits</a:t>
            </a:r>
            <a:r>
              <a:rPr lang="en-GB" sz="2400" dirty="0">
                <a:solidFill>
                  <a:srgbClr val="008E40"/>
                </a:solidFill>
              </a:rPr>
              <a:t> </a:t>
            </a:r>
            <a:r>
              <a:rPr lang="en-GB" sz="2400" dirty="0" err="1">
                <a:solidFill>
                  <a:srgbClr val="008E40"/>
                </a:solidFill>
              </a:rPr>
              <a:t>laitiers</a:t>
            </a:r>
            <a:r>
              <a:rPr lang="en-GB" sz="2400" dirty="0">
                <a:solidFill>
                  <a:srgbClr val="008E40"/>
                </a:solidFill>
              </a:rPr>
              <a:t> ‘de la </a:t>
            </a:r>
            <a:r>
              <a:rPr lang="en-GB" sz="2400" dirty="0" err="1">
                <a:solidFill>
                  <a:srgbClr val="008E40"/>
                </a:solidFill>
              </a:rPr>
              <a:t>ferme</a:t>
            </a:r>
            <a:r>
              <a:rPr lang="en-GB" sz="2400" dirty="0">
                <a:solidFill>
                  <a:srgbClr val="008E40"/>
                </a:solidFill>
              </a:rPr>
              <a:t>’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</a:rPr>
              <a:t>A </a:t>
            </a:r>
            <a:r>
              <a:rPr lang="en-GB" sz="2400" dirty="0" err="1">
                <a:solidFill>
                  <a:prstClr val="black"/>
                </a:solidFill>
              </a:rPr>
              <a:t>montré</a:t>
            </a:r>
            <a:r>
              <a:rPr lang="en-GB" sz="2400" dirty="0">
                <a:solidFill>
                  <a:prstClr val="black"/>
                </a:solidFill>
              </a:rPr>
              <a:t> que la </a:t>
            </a:r>
            <a:r>
              <a:rPr lang="en-GB" sz="2400" dirty="0" err="1">
                <a:solidFill>
                  <a:srgbClr val="008E40"/>
                </a:solidFill>
              </a:rPr>
              <a:t>consommation</a:t>
            </a:r>
            <a:r>
              <a:rPr lang="en-GB" sz="2400" dirty="0">
                <a:solidFill>
                  <a:srgbClr val="008E40"/>
                </a:solidFill>
              </a:rPr>
              <a:t> </a:t>
            </a:r>
            <a:r>
              <a:rPr lang="en-GB" sz="2400" dirty="0" err="1">
                <a:solidFill>
                  <a:srgbClr val="008E40"/>
                </a:solidFill>
              </a:rPr>
              <a:t>précoce</a:t>
            </a:r>
            <a:r>
              <a:rPr lang="en-GB" sz="2400" dirty="0">
                <a:solidFill>
                  <a:srgbClr val="008E40"/>
                </a:solidFill>
              </a:rPr>
              <a:t> et </a:t>
            </a:r>
            <a:r>
              <a:rPr lang="en-GB" sz="2400" dirty="0" err="1">
                <a:solidFill>
                  <a:srgbClr val="008E40"/>
                </a:solidFill>
              </a:rPr>
              <a:t>diversifiée</a:t>
            </a:r>
            <a:r>
              <a:rPr lang="en-GB" sz="2400" dirty="0">
                <a:solidFill>
                  <a:srgbClr val="008E40"/>
                </a:solidFill>
              </a:rPr>
              <a:t> de </a:t>
            </a:r>
            <a:r>
              <a:rPr lang="en-GB" sz="2400" dirty="0" err="1">
                <a:solidFill>
                  <a:srgbClr val="008E40"/>
                </a:solidFill>
              </a:rPr>
              <a:t>fromages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était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aussi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protectrice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contre</a:t>
            </a:r>
            <a:r>
              <a:rPr lang="en-GB" sz="2400" dirty="0">
                <a:solidFill>
                  <a:prstClr val="black"/>
                </a:solidFill>
              </a:rPr>
              <a:t> la </a:t>
            </a:r>
            <a:r>
              <a:rPr lang="en-GB" sz="2400" dirty="0" err="1">
                <a:solidFill>
                  <a:prstClr val="black"/>
                </a:solidFill>
              </a:rPr>
              <a:t>survenue</a:t>
            </a:r>
            <a:r>
              <a:rPr lang="en-GB" sz="2400" dirty="0">
                <a:solidFill>
                  <a:prstClr val="black"/>
                </a:solidFill>
              </a:rPr>
              <a:t> de pathologies </a:t>
            </a:r>
            <a:r>
              <a:rPr lang="en-GB" sz="2400" dirty="0" err="1">
                <a:solidFill>
                  <a:prstClr val="black"/>
                </a:solidFill>
              </a:rPr>
              <a:t>allergiques</a:t>
            </a:r>
            <a:r>
              <a:rPr lang="en-GB" sz="2400" dirty="0">
                <a:solidFill>
                  <a:prstClr val="black"/>
                </a:solidFill>
              </a:rPr>
              <a:t> de la petite </a:t>
            </a:r>
            <a:r>
              <a:rPr lang="en-GB" sz="2400" dirty="0" err="1">
                <a:solidFill>
                  <a:prstClr val="black"/>
                </a:solidFill>
              </a:rPr>
              <a:t>enfance</a:t>
            </a: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</a:rPr>
              <a:t>A </a:t>
            </a:r>
            <a:r>
              <a:rPr lang="en-GB" sz="2400" dirty="0" err="1">
                <a:solidFill>
                  <a:prstClr val="black"/>
                </a:solidFill>
              </a:rPr>
              <a:t>montré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l’effet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protecteur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d’une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srgbClr val="00B050"/>
                </a:solidFill>
              </a:rPr>
              <a:t>diversification </a:t>
            </a:r>
            <a:r>
              <a:rPr lang="en-GB" sz="2400" dirty="0" err="1">
                <a:solidFill>
                  <a:srgbClr val="00B050"/>
                </a:solidFill>
              </a:rPr>
              <a:t>alimentaire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précoce</a:t>
            </a:r>
            <a:endParaRPr lang="en-GB" sz="2400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</a:rPr>
              <a:t>A </a:t>
            </a:r>
            <a:r>
              <a:rPr lang="en-GB" sz="2400" dirty="0" err="1">
                <a:solidFill>
                  <a:prstClr val="black"/>
                </a:solidFill>
              </a:rPr>
              <a:t>démontré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l’association</a:t>
            </a:r>
            <a:r>
              <a:rPr lang="en-GB" sz="2400" dirty="0">
                <a:solidFill>
                  <a:prstClr val="black"/>
                </a:solidFill>
              </a:rPr>
              <a:t> entre protection et </a:t>
            </a:r>
            <a:r>
              <a:rPr lang="en-GB" sz="2400" dirty="0" err="1">
                <a:solidFill>
                  <a:prstClr val="black"/>
                </a:solidFill>
              </a:rPr>
              <a:t>paramètres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immunologiques</a:t>
            </a:r>
            <a:r>
              <a:rPr lang="en-GB" sz="2400" dirty="0">
                <a:solidFill>
                  <a:prstClr val="black"/>
                </a:solidFill>
              </a:rPr>
              <a:t>; </a:t>
            </a:r>
            <a:r>
              <a:rPr lang="en-GB" sz="2400" dirty="0" err="1">
                <a:solidFill>
                  <a:prstClr val="black"/>
                </a:solidFill>
              </a:rPr>
              <a:t>mais</a:t>
            </a:r>
            <a:r>
              <a:rPr lang="en-GB" sz="2400" dirty="0">
                <a:solidFill>
                  <a:prstClr val="black"/>
                </a:solidFill>
              </a:rPr>
              <a:t> la </a:t>
            </a:r>
            <a:r>
              <a:rPr lang="en-GB" sz="2400" dirty="0" err="1">
                <a:solidFill>
                  <a:prstClr val="black"/>
                </a:solidFill>
              </a:rPr>
              <a:t>microbio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n’explique</a:t>
            </a:r>
            <a:r>
              <a:rPr lang="en-GB" sz="2400" dirty="0">
                <a:solidFill>
                  <a:prstClr val="black"/>
                </a:solidFill>
              </a:rPr>
              <a:t> pas tout!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err="1">
                <a:solidFill>
                  <a:prstClr val="black"/>
                </a:solidFill>
              </a:rPr>
              <a:t>Suggère</a:t>
            </a:r>
            <a:r>
              <a:rPr lang="en-GB" sz="2400" dirty="0">
                <a:solidFill>
                  <a:prstClr val="black"/>
                </a:solidFill>
              </a:rPr>
              <a:t> des </a:t>
            </a:r>
            <a:r>
              <a:rPr lang="en-GB" sz="2400" dirty="0" err="1">
                <a:solidFill>
                  <a:prstClr val="black"/>
                </a:solidFill>
              </a:rPr>
              <a:t>interférences</a:t>
            </a:r>
            <a:r>
              <a:rPr lang="en-GB" sz="2400" dirty="0">
                <a:solidFill>
                  <a:prstClr val="black"/>
                </a:solidFill>
              </a:rPr>
              <a:t> entre </a:t>
            </a:r>
            <a:r>
              <a:rPr lang="en-GB" sz="2400" dirty="0" err="1">
                <a:solidFill>
                  <a:prstClr val="black"/>
                </a:solidFill>
              </a:rPr>
              <a:t>facteurs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génétiques</a:t>
            </a:r>
            <a:r>
              <a:rPr lang="en-GB" sz="2400" dirty="0">
                <a:solidFill>
                  <a:prstClr val="black"/>
                </a:solidFill>
              </a:rPr>
              <a:t> et </a:t>
            </a:r>
            <a:r>
              <a:rPr lang="en-GB" sz="2400" dirty="0" err="1">
                <a:solidFill>
                  <a:prstClr val="black"/>
                </a:solidFill>
              </a:rPr>
              <a:t>facteurs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d’environnement</a:t>
            </a:r>
            <a:r>
              <a:rPr lang="en-GB" sz="2400" dirty="0">
                <a:solidFill>
                  <a:prstClr val="black"/>
                </a:solidFill>
              </a:rPr>
              <a:t>, par </a:t>
            </a:r>
            <a:r>
              <a:rPr lang="en-GB" sz="2400" dirty="0" err="1">
                <a:solidFill>
                  <a:prstClr val="black"/>
                </a:solidFill>
              </a:rPr>
              <a:t>l’intermédiaires</a:t>
            </a:r>
            <a:r>
              <a:rPr lang="en-GB" sz="2400" dirty="0">
                <a:solidFill>
                  <a:prstClr val="black"/>
                </a:solidFill>
              </a:rPr>
              <a:t> des </a:t>
            </a:r>
            <a:r>
              <a:rPr lang="en-GB" sz="2400" dirty="0" err="1">
                <a:solidFill>
                  <a:srgbClr val="008E40"/>
                </a:solidFill>
              </a:rPr>
              <a:t>microbiotes</a:t>
            </a:r>
            <a:r>
              <a:rPr lang="en-GB" sz="2400" dirty="0">
                <a:solidFill>
                  <a:srgbClr val="008E40"/>
                </a:solidFill>
              </a:rPr>
              <a:t>: intestinal ++ (</a:t>
            </a:r>
            <a:r>
              <a:rPr lang="en-GB" sz="2400" dirty="0"/>
              <a:t>et</a:t>
            </a:r>
            <a:r>
              <a:rPr lang="en-GB" sz="2400" dirty="0">
                <a:solidFill>
                  <a:srgbClr val="008E40"/>
                </a:solidFill>
              </a:rPr>
              <a:t> </a:t>
            </a:r>
            <a:r>
              <a:rPr lang="en-GB" sz="2400" dirty="0" err="1">
                <a:solidFill>
                  <a:prstClr val="black"/>
                </a:solidFill>
              </a:rPr>
              <a:t>respiratoire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dirty="0" err="1">
                <a:solidFill>
                  <a:prstClr val="black"/>
                </a:solidFill>
              </a:rPr>
              <a:t>cutané</a:t>
            </a:r>
            <a:r>
              <a:rPr lang="en-GB" sz="2400" dirty="0">
                <a:solidFill>
                  <a:prstClr val="black"/>
                </a:solidFill>
              </a:rPr>
              <a:t>…)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1704" y="44624"/>
            <a:ext cx="4968552" cy="61951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En résumé, </a:t>
            </a:r>
            <a:r>
              <a:rPr lang="en-GB" b="1" dirty="0" err="1">
                <a:solidFill>
                  <a:srgbClr val="FF0000"/>
                </a:solidFill>
              </a:rPr>
              <a:t>l’étude</a:t>
            </a:r>
            <a:r>
              <a:rPr lang="en-GB" b="1" dirty="0">
                <a:solidFill>
                  <a:srgbClr val="FF0000"/>
                </a:solidFill>
              </a:rPr>
              <a:t> PATURE:</a:t>
            </a:r>
          </a:p>
        </p:txBody>
      </p:sp>
    </p:spTree>
    <p:extLst>
      <p:ext uri="{BB962C8B-B14F-4D97-AF65-F5344CB8AC3E}">
        <p14:creationId xmlns:p14="http://schemas.microsoft.com/office/powerpoint/2010/main" val="75774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48" y="44625"/>
            <a:ext cx="3702432" cy="19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4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65" y="3268484"/>
            <a:ext cx="3702432" cy="270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559496" y="0"/>
            <a:ext cx="9108504" cy="598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400">
                <a:solidFill>
                  <a:srgbClr val="CCFF99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rgbClr val="FFCC66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rgbClr val="FFCC66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400">
                <a:solidFill>
                  <a:srgbClr val="FFCC66"/>
                </a:solidFill>
                <a:latin typeface="Comic Sans MS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400">
                <a:solidFill>
                  <a:srgbClr val="FFCC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FCC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FCC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FCC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FCC66"/>
                </a:solidFill>
                <a:latin typeface="Comic Sans MS" pitchFamily="66" charset="0"/>
              </a:defRPr>
            </a:lvl9pPr>
          </a:lstStyle>
          <a:p>
            <a:pPr marL="0" indent="0" eaLnBrk="0" fontAlgn="base" hangingPunct="0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fr-FR" altLang="en-US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 Light" panose="020F0302020204030204"/>
            </a:endParaRPr>
          </a:p>
          <a:p>
            <a:pPr marL="0" indent="0" eaLnBrk="0" fontAlgn="base" hangingPunct="0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fr-FR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/>
              </a:rPr>
              <a:t>1950: &lt; 5% d’allergiques</a:t>
            </a:r>
          </a:p>
          <a:p>
            <a:pPr marL="0" indent="0" eaLnBrk="0" fontAlgn="base" hangingPunct="0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fr-FR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/>
              </a:rPr>
              <a:t>2000: &gt; 30% d’allergiques</a:t>
            </a:r>
            <a:endParaRPr lang="fr-FR" altLang="en-US" sz="2800" dirty="0">
              <a:solidFill>
                <a:srgbClr val="FF5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/>
            </a:endParaRPr>
          </a:p>
          <a:p>
            <a:pPr marL="0" indent="0" eaLnBrk="0" fontAlgn="base" hangingPunct="0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fr-FR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 Light" panose="020F0302020204030204"/>
            </a:endParaRPr>
          </a:p>
          <a:p>
            <a:pPr marL="0" indent="0" eaLnBrk="0" fontAlgn="base" hangingPunct="0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fr-F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/>
              </a:rPr>
              <a:t>Associé à l’urbanisation, à l’augmentation du niveau de vie, au « développement »</a:t>
            </a:r>
          </a:p>
          <a:p>
            <a:pPr lvl="1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fr-F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/>
              </a:rPr>
              <a:t>Rôle ‘toxique’ de la « pollution » des villes??</a:t>
            </a:r>
          </a:p>
          <a:p>
            <a:pPr lvl="1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fr-F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/>
              </a:rPr>
              <a:t>Ou disparition de facteurs « protecteurs » des campagnes??</a:t>
            </a:r>
          </a:p>
          <a:p>
            <a:pPr marL="457200" lvl="1" indent="0" eaLnBrk="0" fontAlgn="base" hangingPunct="0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fr-FR" alt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/>
              </a:rPr>
              <a:t>A la campagne:</a:t>
            </a:r>
          </a:p>
          <a:p>
            <a:pPr lvl="2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fr-F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/>
              </a:rPr>
              <a:t>Familles nombreuses</a:t>
            </a:r>
          </a:p>
          <a:p>
            <a:pPr lvl="2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fr-F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/>
              </a:rPr>
              <a:t>Infections de l’enfance</a:t>
            </a:r>
          </a:p>
          <a:p>
            <a:pPr lvl="2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fr-F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/>
              </a:rPr>
              <a:t>Peu d’hygiène…</a:t>
            </a:r>
          </a:p>
          <a:p>
            <a:pPr marL="514350" lvl="1" indent="0" eaLnBrk="0" fontAlgn="base" hangingPunct="0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fr-F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/>
              </a:rPr>
              <a:t>Hypothèse dite ‘de l’Hygiène’</a:t>
            </a:r>
          </a:p>
          <a:p>
            <a:pPr lvl="1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fr-F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/>
              </a:rPr>
              <a:t>Mais aussi:</a:t>
            </a:r>
          </a:p>
          <a:p>
            <a:pPr lvl="2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fr-F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/>
              </a:rPr>
              <a:t>Animaux</a:t>
            </a:r>
            <a:endParaRPr lang="fr-FR" altLang="en-US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 Light" panose="020F0302020204030204"/>
            </a:endParaRPr>
          </a:p>
          <a:p>
            <a:pPr lvl="2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fr-FR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/>
              </a:rPr>
              <a:t>Alimentation ‘traditionnelle’: </a:t>
            </a:r>
            <a:r>
              <a:rPr lang="fr-FR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Light" panose="020F0302020204030204"/>
              </a:rPr>
              <a:t>aliments et boissons fermentés, alimentation riche en fibres, pauvre en viande, produits laitiers au lait cru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1547520" y="546272"/>
            <a:ext cx="5340568" cy="353080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1400" dirty="0">
              <a:latin typeface="Arial Rounded MT Bold" pitchFamily="34" charset="0"/>
            </a:endParaRPr>
          </a:p>
          <a:p>
            <a:pPr lvl="0" algn="just" eaLnBrk="1" hangingPunct="1"/>
            <a:r>
              <a:rPr lang="fr-FR" altLang="en-US" sz="2200" dirty="0">
                <a:solidFill>
                  <a:srgbClr val="000000"/>
                </a:solidFill>
              </a:rPr>
              <a:t>Zones « rurales » (&lt;5000 habitants); 1000 familles</a:t>
            </a:r>
            <a:endParaRPr lang="fr-FR" altLang="en-US" sz="2200" dirty="0"/>
          </a:p>
          <a:p>
            <a:pPr algn="just" eaLnBrk="1" hangingPunct="1"/>
            <a:r>
              <a:rPr lang="fr-FR" altLang="en-US" sz="2200" dirty="0"/>
              <a:t>500 femmes "</a:t>
            </a:r>
            <a:r>
              <a:rPr lang="fr-FR" altLang="en-US" sz="2200" dirty="0">
                <a:solidFill>
                  <a:srgbClr val="FF0000"/>
                </a:solidFill>
              </a:rPr>
              <a:t>vivant à la ferme</a:t>
            </a:r>
            <a:r>
              <a:rPr lang="fr-FR" altLang="en-US" sz="2200" dirty="0"/>
              <a:t>" : toute femme qui vit dans une ferme consacrée à l'élevage, quel que soit le type d'animaux </a:t>
            </a:r>
          </a:p>
          <a:p>
            <a:pPr algn="just" eaLnBrk="1" hangingPunct="1"/>
            <a:r>
              <a:rPr lang="fr-FR" altLang="en-US" sz="2200" dirty="0"/>
              <a:t>500 femmes "</a:t>
            </a:r>
            <a:r>
              <a:rPr lang="fr-FR" altLang="en-US" sz="2200" dirty="0">
                <a:solidFill>
                  <a:srgbClr val="FF0000"/>
                </a:solidFill>
              </a:rPr>
              <a:t>ne vivant pas à la ferme</a:t>
            </a:r>
            <a:r>
              <a:rPr lang="fr-FR" altLang="en-US" sz="2200" dirty="0"/>
              <a:t>" : toute femme vivant dans les zones rurales, accouchant dans les mêmes hôpitaux et cliniques, mais n'habitant pas dans une ferme</a:t>
            </a:r>
          </a:p>
          <a:p>
            <a:pPr algn="just" eaLnBrk="1" hangingPunct="1"/>
            <a:r>
              <a:rPr lang="fr-FR" sz="2200" dirty="0">
                <a:solidFill>
                  <a:prstClr val="black"/>
                </a:solidFill>
              </a:rPr>
              <a:t>2019-2022: dernière visite des enfants inclus en début d’étude</a:t>
            </a:r>
          </a:p>
          <a:p>
            <a:pPr algn="just" eaLnBrk="1" hangingPunct="1"/>
            <a:r>
              <a:rPr lang="fr-FR" sz="2200" dirty="0">
                <a:solidFill>
                  <a:prstClr val="black"/>
                </a:solidFill>
              </a:rPr>
              <a:t>Questionnaires et prélèvements multiples tout au long de l’étude. Plus de soixante publications internationales indexées.</a:t>
            </a:r>
          </a:p>
          <a:p>
            <a:pPr algn="just" eaLnBrk="1" hangingPunct="1"/>
            <a:endParaRPr lang="fr-FR" altLang="en-US" sz="2000" dirty="0"/>
          </a:p>
          <a:p>
            <a:pPr eaLnBrk="1" hangingPunct="1">
              <a:buFontTx/>
              <a:buNone/>
            </a:pPr>
            <a:endParaRPr lang="fr-FR" altLang="en-US" sz="1800" dirty="0"/>
          </a:p>
        </p:txBody>
      </p:sp>
      <p:sp>
        <p:nvSpPr>
          <p:cNvPr id="88067" name="Text Box 37"/>
          <p:cNvSpPr txBox="1">
            <a:spLocks noChangeArrowheads="1"/>
          </p:cNvSpPr>
          <p:nvPr/>
        </p:nvSpPr>
        <p:spPr bwMode="auto">
          <a:xfrm>
            <a:off x="1919536" y="116632"/>
            <a:ext cx="4413810" cy="52322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fr-FR" altLang="en-US" sz="2800" dirty="0">
                <a:solidFill>
                  <a:srgbClr val="FF5050"/>
                </a:solidFill>
                <a:latin typeface="Calibri" panose="020F0502020204030204"/>
              </a:rPr>
              <a:t>La cohorte PASTURE 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7488" y="6150114"/>
            <a:ext cx="8978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2000" dirty="0">
                <a:solidFill>
                  <a:srgbClr val="FF0000"/>
                </a:solidFill>
                <a:latin typeface="Calibri" panose="020F0502020204030204"/>
              </a:rPr>
              <a:t>Participation active de la </a:t>
            </a:r>
            <a:r>
              <a:rPr lang="fr-FR" altLang="en-US" sz="2000" b="1" dirty="0">
                <a:solidFill>
                  <a:srgbClr val="FF0000"/>
                </a:solidFill>
                <a:latin typeface="Calibri" panose="020F0502020204030204"/>
              </a:rPr>
              <a:t>MSA</a:t>
            </a:r>
            <a:r>
              <a:rPr lang="fr-FR" altLang="en-US" sz="2000" dirty="0">
                <a:solidFill>
                  <a:srgbClr val="FF0000"/>
                </a:solidFill>
                <a:latin typeface="Calibri" panose="020F0502020204030204"/>
              </a:rPr>
              <a:t> puis de l’ASEPT pour le recrutement des familles, le suivi de la cohorte, la communication des résultats aux familles et à la population</a:t>
            </a:r>
            <a:endParaRPr lang="en-US" sz="2000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D7C24A-3121-46EF-8CA5-1C258583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882" y="188640"/>
            <a:ext cx="3577622" cy="38884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D470BA-ADF3-431C-89CE-0AC9F1215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956" y="4089546"/>
            <a:ext cx="6700085" cy="207282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39C1A4-2714-25EC-7DB2-D05285F3864C}"/>
              </a:ext>
            </a:extLst>
          </p:cNvPr>
          <p:cNvSpPr txBox="1"/>
          <p:nvPr/>
        </p:nvSpPr>
        <p:spPr>
          <a:xfrm>
            <a:off x="7536161" y="5641504"/>
            <a:ext cx="778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44546A"/>
                </a:solidFill>
                <a:latin typeface="Calibri" panose="020F0502020204030204"/>
              </a:rPr>
              <a:t>Divers…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CC7F88-B763-A1C4-F558-FCEBB0DE1E78}"/>
              </a:ext>
            </a:extLst>
          </p:cNvPr>
          <p:cNvSpPr txBox="1"/>
          <p:nvPr/>
        </p:nvSpPr>
        <p:spPr>
          <a:xfrm>
            <a:off x="8451040" y="4700211"/>
            <a:ext cx="2039002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+ études associées: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GABRIEL, GABRIELA, PARSIFAL… 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F4484E-ADC4-17F4-DBF3-DB48AB79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0" y="517094"/>
            <a:ext cx="5099789" cy="634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D448E3D-E365-42E2-29E2-67993A80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60879"/>
            <a:ext cx="7886700" cy="712429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Méthodologie et déroulement de l’étude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4BF26C-2863-C4E6-5C3B-B6671BF1C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340768"/>
            <a:ext cx="9144000" cy="5733256"/>
          </a:xfrm>
        </p:spPr>
        <p:txBody>
          <a:bodyPr>
            <a:normAutofit/>
          </a:bodyPr>
          <a:lstStyle/>
          <a:p>
            <a:r>
              <a:rPr lang="fr-FR" sz="2400" dirty="0"/>
              <a:t>Etude ‘comparative’ de cohorte (suivi ‘en temps réel’)</a:t>
            </a:r>
          </a:p>
          <a:p>
            <a:r>
              <a:rPr lang="fr-FR" sz="2400" dirty="0"/>
              <a:t>Inclusion prénatale avec étude des parents et de l’habitation familiale (+ ferme)</a:t>
            </a:r>
          </a:p>
          <a:p>
            <a:r>
              <a:rPr lang="fr-FR" sz="2400" dirty="0"/>
              <a:t>Visite de la famille dans son environnement : à 2 mois</a:t>
            </a:r>
          </a:p>
          <a:p>
            <a:r>
              <a:rPr lang="fr-FR" sz="2400" dirty="0"/>
              <a:t>Suivi </a:t>
            </a:r>
            <a:r>
              <a:rPr lang="fr-FR" sz="2400" dirty="0">
                <a:solidFill>
                  <a:srgbClr val="FF0000"/>
                </a:solidFill>
              </a:rPr>
              <a:t>clinique et épidémiologique</a:t>
            </a:r>
            <a:r>
              <a:rPr lang="fr-FR" sz="2400" dirty="0"/>
              <a:t>: questionnaires (avec traduction validée à partir du questionnaire source en allemand): annuels + ‘cahier hebdomadaire’ de 2 mois à 1 an</a:t>
            </a:r>
          </a:p>
          <a:p>
            <a:r>
              <a:rPr lang="fr-FR" sz="2400" dirty="0"/>
              <a:t>Suivi </a:t>
            </a:r>
            <a:r>
              <a:rPr lang="fr-FR" sz="2400" dirty="0">
                <a:solidFill>
                  <a:srgbClr val="FF0000"/>
                </a:solidFill>
              </a:rPr>
              <a:t>alimentaire</a:t>
            </a:r>
            <a:r>
              <a:rPr lang="fr-FR" sz="2400" dirty="0"/>
              <a:t> (sevrage, diversification) + analyse des laits: lait maternel, lait de consommation, cru et pasteurisé</a:t>
            </a:r>
          </a:p>
          <a:p>
            <a:r>
              <a:rPr lang="fr-FR" sz="2400" dirty="0"/>
              <a:t>Suivi </a:t>
            </a:r>
            <a:r>
              <a:rPr lang="fr-FR" sz="2400" dirty="0">
                <a:solidFill>
                  <a:srgbClr val="FF0000"/>
                </a:solidFill>
              </a:rPr>
              <a:t>environnemental</a:t>
            </a:r>
            <a:r>
              <a:rPr lang="fr-FR" sz="2400" dirty="0"/>
              <a:t>: grange, étable, habitation (sol, tapis, lit de l’enfant, lit de la mère…: aspiration sur filtre, boites de Pétri) + études complètes sur des fermes </a:t>
            </a:r>
          </a:p>
        </p:txBody>
      </p:sp>
    </p:spTree>
    <p:extLst>
      <p:ext uri="{BB962C8B-B14F-4D97-AF65-F5344CB8AC3E}">
        <p14:creationId xmlns:p14="http://schemas.microsoft.com/office/powerpoint/2010/main" val="161012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795EDE-D0C9-B0C7-D2DF-C50485125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980728"/>
            <a:ext cx="8928992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Evaluation clinique en ‘présentiel’ (CHRUB): 1an, 4 ans et demi, 6 ans, 10 ans et demi, 16-18 ans, + tests cutanés d’allergie (FC, puis 5 pays) + analyse du NO expiré + exploration fonctionnelle respiratoire (à 6 ans)</a:t>
            </a:r>
          </a:p>
          <a:p>
            <a:pPr>
              <a:defRPr/>
            </a:pPr>
            <a:r>
              <a:rPr lang="fr-FR" sz="2200" dirty="0">
                <a:solidFill>
                  <a:prstClr val="black"/>
                </a:solidFill>
                <a:latin typeface="Calibri" panose="020F0502020204030204"/>
              </a:rPr>
              <a:t>Suivi biologique (sang, selles, prélèvements de gorge), prélèvements à la naissance (sang du cordon + père et mère), et à chaque visite hospitalière</a:t>
            </a:r>
          </a:p>
          <a:p>
            <a:pPr lvl="1">
              <a:defRPr/>
            </a:pPr>
            <a:r>
              <a:rPr lang="fr-FR" sz="1900" dirty="0">
                <a:solidFill>
                  <a:srgbClr val="FF0000"/>
                </a:solidFill>
                <a:latin typeface="Calibri" panose="020F0502020204030204"/>
              </a:rPr>
              <a:t>Immunologique</a:t>
            </a:r>
            <a:r>
              <a:rPr lang="fr-FR" sz="1900" dirty="0">
                <a:solidFill>
                  <a:prstClr val="black"/>
                </a:solidFill>
                <a:latin typeface="Calibri" panose="020F0502020204030204"/>
              </a:rPr>
              <a:t> (y compris études cellulaires après stimulation, cytokines, protéines de l’inflammation), </a:t>
            </a:r>
          </a:p>
          <a:p>
            <a:pPr lvl="1">
              <a:defRPr/>
            </a:pPr>
            <a:r>
              <a:rPr lang="fr-FR" sz="1900" dirty="0">
                <a:solidFill>
                  <a:srgbClr val="FF0000"/>
                </a:solidFill>
                <a:latin typeface="Calibri" panose="020F0502020204030204"/>
              </a:rPr>
              <a:t>Microbiologique:</a:t>
            </a:r>
            <a:r>
              <a:rPr lang="fr-FR" sz="1900" dirty="0">
                <a:solidFill>
                  <a:prstClr val="black"/>
                </a:solidFill>
                <a:latin typeface="Calibri" panose="020F0502020204030204"/>
              </a:rPr>
              <a:t> bactérien, fongique, endotoxines, autres marqueurs bactériens </a:t>
            </a:r>
          </a:p>
          <a:p>
            <a:pPr lvl="1">
              <a:defRPr/>
            </a:pPr>
            <a:r>
              <a:rPr lang="fr-FR" sz="1900" dirty="0">
                <a:solidFill>
                  <a:srgbClr val="FF0000"/>
                </a:solidFill>
                <a:latin typeface="Calibri" panose="020F0502020204030204"/>
              </a:rPr>
              <a:t>ADN </a:t>
            </a:r>
            <a:r>
              <a:rPr lang="fr-FR" sz="1900" dirty="0">
                <a:solidFill>
                  <a:prstClr val="black"/>
                </a:solidFill>
                <a:latin typeface="Calibri" panose="020F0502020204030204"/>
              </a:rPr>
              <a:t>(études génomiques complètes, gènes en relation avec les réponses immunitaires, gènes de prédisposition aux maladies allergiques et à l’asthme), </a:t>
            </a:r>
          </a:p>
          <a:p>
            <a:pPr lvl="1">
              <a:defRPr/>
            </a:pPr>
            <a:r>
              <a:rPr lang="fr-FR" sz="1900" dirty="0">
                <a:solidFill>
                  <a:srgbClr val="FF0000"/>
                </a:solidFill>
                <a:latin typeface="Calibri" panose="020F0502020204030204"/>
              </a:rPr>
              <a:t>ARN </a:t>
            </a:r>
            <a:r>
              <a:rPr lang="fr-FR" sz="1900" dirty="0">
                <a:solidFill>
                  <a:prstClr val="black"/>
                </a:solidFill>
                <a:latin typeface="Calibri" panose="020F0502020204030204"/>
              </a:rPr>
              <a:t>(études fonctionnelles, récepteurs de l’immunité innée), </a:t>
            </a:r>
          </a:p>
          <a:p>
            <a:pPr lvl="1">
              <a:defRPr/>
            </a:pPr>
            <a:r>
              <a:rPr lang="fr-FR" sz="1900" dirty="0">
                <a:solidFill>
                  <a:srgbClr val="FF0000"/>
                </a:solidFill>
                <a:latin typeface="Calibri" panose="020F0502020204030204"/>
              </a:rPr>
              <a:t>M</a:t>
            </a:r>
            <a:r>
              <a:rPr lang="fr-FR" sz="1900" dirty="0" err="1">
                <a:solidFill>
                  <a:srgbClr val="FF0000"/>
                </a:solidFill>
                <a:latin typeface="Calibri" panose="020F0502020204030204"/>
              </a:rPr>
              <a:t>arqueurs</a:t>
            </a:r>
            <a:r>
              <a:rPr lang="fr-FR" sz="1900" dirty="0">
                <a:solidFill>
                  <a:prstClr val="black"/>
                </a:solidFill>
                <a:latin typeface="Calibri" panose="020F0502020204030204"/>
              </a:rPr>
              <a:t> de contact avec les animaux…</a:t>
            </a:r>
          </a:p>
          <a:p>
            <a:pPr>
              <a:defRPr/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1" indent="0">
              <a:buNone/>
              <a:defRPr/>
            </a:pPr>
            <a:endParaRPr lang="fr-FR" sz="17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C988C16-ED76-B0D9-E0CD-A8CF1E42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292"/>
            <a:ext cx="7886700" cy="90363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Méthodologie et déroulement de l’étude</a:t>
            </a:r>
          </a:p>
        </p:txBody>
      </p:sp>
      <p:pic>
        <p:nvPicPr>
          <p:cNvPr id="6" name="Image 5" descr="Une image contenant plein air, arbre, montagne, bâtiment&#10;&#10;Description générée automatiquement">
            <a:extLst>
              <a:ext uri="{FF2B5EF4-FFF2-40B4-BE49-F238E27FC236}">
                <a16:creationId xmlns:a16="http://schemas.microsoft.com/office/drawing/2014/main" id="{634BE11D-5724-354E-D01D-2D9298080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3" y="5095134"/>
            <a:ext cx="6444207" cy="1761149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1BE0C73-DD8C-01EA-6861-2AA3B63B6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015693"/>
            <a:ext cx="2339752" cy="8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8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9765" y="-99392"/>
            <a:ext cx="6516216" cy="56673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rgbClr val="FF0000"/>
                </a:solidFill>
              </a:rPr>
              <a:t>L’hypothèse scientifique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703512" y="467345"/>
            <a:ext cx="8928992" cy="1080120"/>
          </a:xfrm>
        </p:spPr>
        <p:txBody>
          <a:bodyPr>
            <a:normAutofit/>
          </a:bodyPr>
          <a:lstStyle/>
          <a:p>
            <a:pPr marL="265176" indent="-265176">
              <a:buFont typeface="Wingdings 2"/>
              <a:buChar char=""/>
              <a:defRPr/>
            </a:pPr>
            <a:r>
              <a:rPr lang="fr-FR" sz="2000" dirty="0"/>
              <a:t>Un « apprentissage » du système immunitaire est indispensable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fr-FR" sz="2000" dirty="0"/>
              <a:t>La rencontre avec l’environnement de la ferme, la consommation de lait cru, la diversification alimentaire précoce favorisent le « bon » apprentissage!  </a:t>
            </a:r>
            <a:endParaRPr lang="en-US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484784"/>
            <a:ext cx="6768752" cy="508218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AE470-3AD5-4754-A70A-7A3AC1C2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698" y="1"/>
            <a:ext cx="8856984" cy="1227659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  <a:latin typeface="+mn-lt"/>
              </a:rPr>
              <a:t>Le lien avec le microbiote intestinal</a:t>
            </a:r>
            <a:br>
              <a:rPr lang="fr-FR" dirty="0">
                <a:solidFill>
                  <a:srgbClr val="FF0000"/>
                </a:solidFill>
                <a:latin typeface="+mn-lt"/>
              </a:rPr>
            </a:br>
            <a:r>
              <a:rPr lang="fr-FR" dirty="0">
                <a:solidFill>
                  <a:srgbClr val="FF0000"/>
                </a:solidFill>
                <a:latin typeface="+mn-lt"/>
              </a:rPr>
              <a:t>Ces microbes qui nous protègent…et éduquent notre système immunitaire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9D26FC-9C21-4B09-91C3-CE721C9045E9}"/>
              </a:ext>
            </a:extLst>
          </p:cNvPr>
          <p:cNvSpPr txBox="1"/>
          <p:nvPr/>
        </p:nvSpPr>
        <p:spPr>
          <a:xfrm>
            <a:off x="1598746" y="1221502"/>
            <a:ext cx="9066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Etude du microbiote intestinal de 618 enfants de la cohorte PASTURE à 2 et 12 mois </a:t>
            </a:r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43E057-BBB2-4F46-87C2-59E0103DB461}"/>
              </a:ext>
            </a:extLst>
          </p:cNvPr>
          <p:cNvSpPr txBox="1"/>
          <p:nvPr/>
        </p:nvSpPr>
        <p:spPr>
          <a:xfrm>
            <a:off x="1495392" y="2272767"/>
            <a:ext cx="53552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  <a:latin typeface="Calibri" panose="020F0502020204030204"/>
              </a:rPr>
              <a:t>Des milliards de microbes dans notre intestin, essentiels pour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La digestion de certains aliments,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La fabrication de certaines vitamines,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La régulation de notre poids,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Le développement de notre système immunitaire et de notre cerveau!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La colonisation commence à l’accouchement, dépend de la mère, du mode d’accouchement…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La composition dépend ensuite de l’environnement respiré et de l’alimentation, des antibiotiques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Tous les enfants/adultes n’ont pas le même microbiote!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EE40C89-AD60-BE2F-C4AA-15F81BA78FC9}"/>
              </a:ext>
            </a:extLst>
          </p:cNvPr>
          <p:cNvGrpSpPr/>
          <p:nvPr/>
        </p:nvGrpSpPr>
        <p:grpSpPr>
          <a:xfrm>
            <a:off x="6528048" y="2060849"/>
            <a:ext cx="4175240" cy="3740759"/>
            <a:chOff x="5120422" y="2386652"/>
            <a:chExt cx="4175240" cy="374075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0DF0B6A-5673-435E-9172-AB94B415C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3236" b="3365"/>
            <a:stretch/>
          </p:blipFill>
          <p:spPr>
            <a:xfrm>
              <a:off x="5120422" y="2739322"/>
              <a:ext cx="4044269" cy="3388089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6897F56-5FFE-4604-AD40-7C91AC26A2E0}"/>
                </a:ext>
              </a:extLst>
            </p:cNvPr>
            <p:cNvSpPr txBox="1"/>
            <p:nvPr/>
          </p:nvSpPr>
          <p:spPr>
            <a:xfrm>
              <a:off x="6156176" y="2386652"/>
              <a:ext cx="13682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FF0000"/>
                  </a:solidFill>
                  <a:latin typeface="Calibri" panose="020F0502020204030204"/>
                </a:rPr>
                <a:t>2 mois +++ </a:t>
              </a:r>
              <a:endParaRPr lang="fr-FR" sz="2000" dirty="0">
                <a:solidFill>
                  <a:srgbClr val="44546A"/>
                </a:solidFill>
                <a:latin typeface="Comic Sans MS" pitchFamily="66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9472A48-8766-4236-BCD7-6F333F7689E1}"/>
                </a:ext>
              </a:extLst>
            </p:cNvPr>
            <p:cNvSpPr txBox="1"/>
            <p:nvPr/>
          </p:nvSpPr>
          <p:spPr>
            <a:xfrm>
              <a:off x="7740352" y="2386652"/>
              <a:ext cx="155531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>
                  <a:solidFill>
                    <a:srgbClr val="FF0000"/>
                  </a:solidFill>
                  <a:latin typeface="Calibri" panose="020F0502020204030204"/>
                </a:rPr>
                <a:t>12 mois +++</a:t>
              </a:r>
              <a:endParaRPr lang="fr-FR" sz="2000" dirty="0">
                <a:solidFill>
                  <a:srgbClr val="44546A"/>
                </a:solidFill>
                <a:latin typeface="Comic Sans MS" pitchFamily="66" charset="0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65ED786-7446-DC75-FF8E-F661924C1B59}"/>
              </a:ext>
            </a:extLst>
          </p:cNvPr>
          <p:cNvSpPr txBox="1"/>
          <p:nvPr/>
        </p:nvSpPr>
        <p:spPr>
          <a:xfrm>
            <a:off x="6831902" y="6075313"/>
            <a:ext cx="372859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dirty="0" err="1">
                <a:solidFill>
                  <a:srgbClr val="44546A"/>
                </a:solidFill>
                <a:latin typeface="Calibri" panose="020F0502020204030204"/>
              </a:rPr>
              <a:t>Depner</a:t>
            </a:r>
            <a:r>
              <a:rPr lang="fr-FR" i="1" dirty="0">
                <a:solidFill>
                  <a:srgbClr val="44546A"/>
                </a:solidFill>
                <a:latin typeface="Calibri" panose="020F0502020204030204"/>
              </a:rPr>
              <a:t> et al. </a:t>
            </a:r>
            <a:r>
              <a:rPr lang="fr-FR" dirty="0">
                <a:solidFill>
                  <a:srgbClr val="44546A"/>
                </a:solidFill>
                <a:latin typeface="Calibri" panose="020F0502020204030204"/>
              </a:rPr>
              <a:t>Nature Medicine, 2020 Nov;26(11):1766-1775</a:t>
            </a:r>
          </a:p>
        </p:txBody>
      </p:sp>
    </p:spTree>
    <p:extLst>
      <p:ext uri="{BB962C8B-B14F-4D97-AF65-F5344CB8AC3E}">
        <p14:creationId xmlns:p14="http://schemas.microsoft.com/office/powerpoint/2010/main" val="53653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17B1F-813D-496A-B4F2-45809D5D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151" y="126118"/>
            <a:ext cx="8366337" cy="1325563"/>
          </a:xfrm>
        </p:spPr>
        <p:txBody>
          <a:bodyPr>
            <a:normAutofit/>
          </a:bodyPr>
          <a:lstStyle/>
          <a:p>
            <a:r>
              <a:rPr lang="fr-FR" sz="24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 microbiote à 12 mois et son score de maturation 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sont </a:t>
            </a:r>
            <a:r>
              <a:rPr lang="fr-FR" sz="24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positivement influencés par la vie à la ferme et la consommation du lait –et des œufs - de la ferme</a:t>
            </a:r>
            <a:endParaRPr lang="fr-FR" sz="2400" dirty="0">
              <a:solidFill>
                <a:srgbClr val="FF000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E0669A0-2C34-4F19-9F99-52241F4E8EDB}"/>
              </a:ext>
            </a:extLst>
          </p:cNvPr>
          <p:cNvGrpSpPr/>
          <p:nvPr/>
        </p:nvGrpSpPr>
        <p:grpSpPr>
          <a:xfrm>
            <a:off x="5741286" y="2204865"/>
            <a:ext cx="4926712" cy="3375737"/>
            <a:chOff x="3137203" y="133890"/>
            <a:chExt cx="6271950" cy="424994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C34E768-DC33-46F0-886E-7A12CC1FB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523"/>
            <a:stretch/>
          </p:blipFill>
          <p:spPr>
            <a:xfrm>
              <a:off x="3530636" y="295682"/>
              <a:ext cx="5878517" cy="3528433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ECE05C5-3714-4F1E-A3C3-1D405FF02A74}"/>
                </a:ext>
              </a:extLst>
            </p:cNvPr>
            <p:cNvSpPr txBox="1"/>
            <p:nvPr/>
          </p:nvSpPr>
          <p:spPr>
            <a:xfrm>
              <a:off x="3745462" y="3453879"/>
              <a:ext cx="4933951" cy="9299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44546A"/>
                  </a:solidFill>
                  <a:latin typeface="Calibri" panose="020F0502020204030204"/>
                </a:rPr>
                <a:t>Echantillons classés par EMA (</a:t>
              </a:r>
              <a:r>
                <a:rPr lang="fr-FR" sz="1400" b="1" i="1" dirty="0" err="1">
                  <a:solidFill>
                    <a:srgbClr val="44546A"/>
                  </a:solidFill>
                  <a:latin typeface="Calibri" panose="020F0502020204030204"/>
                </a:rPr>
                <a:t>Estimated</a:t>
              </a:r>
              <a:r>
                <a:rPr lang="fr-FR" sz="1400" b="1" i="1" dirty="0">
                  <a:solidFill>
                    <a:srgbClr val="44546A"/>
                  </a:solidFill>
                  <a:latin typeface="Calibri" panose="020F0502020204030204"/>
                </a:rPr>
                <a:t> Maturation Age</a:t>
              </a:r>
              <a:r>
                <a:rPr lang="fr-FR" sz="1400" b="1" dirty="0">
                  <a:solidFill>
                    <a:srgbClr val="44546A"/>
                  </a:solidFill>
                  <a:latin typeface="Calibri" panose="020F0502020204030204"/>
                </a:rPr>
                <a:t>) croissant pour chaque date de prélèvement, respectivement 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E4920BC-9B5E-423F-952F-532EC37EAE3A}"/>
                </a:ext>
              </a:extLst>
            </p:cNvPr>
            <p:cNvSpPr txBox="1"/>
            <p:nvPr/>
          </p:nvSpPr>
          <p:spPr>
            <a:xfrm rot="16200000">
              <a:off x="1393258" y="1877835"/>
              <a:ext cx="3879705" cy="3918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44546A"/>
                  </a:solidFill>
                  <a:latin typeface="Calibri" panose="020F0502020204030204"/>
                </a:rPr>
                <a:t>Abondance relative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453205FA-2B9F-A56E-617F-1310DC91449A}"/>
              </a:ext>
            </a:extLst>
          </p:cNvPr>
          <p:cNvSpPr txBox="1"/>
          <p:nvPr/>
        </p:nvSpPr>
        <p:spPr>
          <a:xfrm>
            <a:off x="1494271" y="2330679"/>
            <a:ext cx="435996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dirty="0">
                <a:solidFill>
                  <a:srgbClr val="7030A0"/>
                </a:solidFill>
                <a:latin typeface="Calibri"/>
              </a:rPr>
              <a:t>Maturation optimale associée à: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solidFill>
                  <a:srgbClr val="323232"/>
                </a:solidFill>
                <a:latin typeface="Calibri"/>
              </a:rPr>
              <a:t>environnement de la ferme,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solidFill>
                  <a:srgbClr val="323232"/>
                </a:solidFill>
                <a:latin typeface="Calibri"/>
              </a:rPr>
              <a:t>diversification alimentaire relativement précoce(comportant au moins 6 classes différentes d’aliments, </a:t>
            </a:r>
            <a:r>
              <a:rPr lang="fr-FR" altLang="fr-FR" sz="2000" dirty="0">
                <a:solidFill>
                  <a:srgbClr val="7030A0"/>
                </a:solidFill>
                <a:latin typeface="Calibri"/>
              </a:rPr>
              <a:t>y compris des produits laitiers).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altLang="fr-FR" sz="2000" dirty="0">
                <a:solidFill>
                  <a:srgbClr val="FF0000"/>
                </a:solidFill>
                <a:latin typeface="Calibri"/>
              </a:rPr>
              <a:t>allaitement maternel initial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dirty="0">
                <a:solidFill>
                  <a:srgbClr val="7030A0"/>
                </a:solidFill>
                <a:latin typeface="Calibri"/>
              </a:rPr>
              <a:t>Mais l’allaitement maternel prolongé (&gt; 12 mois) empêche une maturation optimale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L’arrêt de l’allaitement est un facteur de maturation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lang="fr-FR" altLang="fr-FR" sz="2400" dirty="0">
                <a:solidFill>
                  <a:srgbClr val="7030A0"/>
                </a:solidFill>
                <a:latin typeface="Calibri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90009D-E678-0F2E-3B1E-0EF176763782}"/>
              </a:ext>
            </a:extLst>
          </p:cNvPr>
          <p:cNvSpPr txBox="1"/>
          <p:nvPr/>
        </p:nvSpPr>
        <p:spPr>
          <a:xfrm>
            <a:off x="1610699" y="1472287"/>
            <a:ext cx="856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Défaut de maturation chez les enfants qui deviennent ensuite asthmatiques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Meilleure maturation chez les enfants ‘fermiers’</a:t>
            </a:r>
          </a:p>
        </p:txBody>
      </p:sp>
    </p:spTree>
    <p:extLst>
      <p:ext uri="{BB962C8B-B14F-4D97-AF65-F5344CB8AC3E}">
        <p14:creationId xmlns:p14="http://schemas.microsoft.com/office/powerpoint/2010/main" val="43979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CF2AD4-A26F-473A-92BB-7D64E1F883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6" t="-12238" r="12093" b="48336"/>
          <a:stretch/>
        </p:blipFill>
        <p:spPr>
          <a:xfrm>
            <a:off x="5519937" y="-459432"/>
            <a:ext cx="4954339" cy="496855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681399C-8105-4377-9254-D7FA775C341D}"/>
              </a:ext>
            </a:extLst>
          </p:cNvPr>
          <p:cNvSpPr txBox="1"/>
          <p:nvPr/>
        </p:nvSpPr>
        <p:spPr>
          <a:xfrm>
            <a:off x="1553583" y="2564904"/>
            <a:ext cx="510658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 dirty="0">
              <a:solidFill>
                <a:srgbClr val="323232"/>
              </a:solidFill>
              <a:latin typeface="Calibri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altLang="fr-FR" sz="2400" dirty="0">
                <a:solidFill>
                  <a:srgbClr val="323232"/>
                </a:solidFill>
                <a:latin typeface="Calibri"/>
              </a:rPr>
              <a:t>Notion de </a:t>
            </a:r>
            <a:r>
              <a:rPr lang="fr-FR" altLang="fr-FR" sz="2400" dirty="0">
                <a:solidFill>
                  <a:srgbClr val="006600"/>
                </a:solidFill>
                <a:latin typeface="Calibri"/>
              </a:rPr>
              <a:t>‘réseaux de bactéries</a:t>
            </a:r>
            <a:r>
              <a:rPr lang="fr-FR" altLang="fr-FR" sz="2400" dirty="0">
                <a:solidFill>
                  <a:srgbClr val="323232"/>
                </a:solidFill>
                <a:latin typeface="Calibri"/>
              </a:rPr>
              <a:t>’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altLang="fr-FR" sz="2400" dirty="0">
                <a:solidFill>
                  <a:srgbClr val="323232"/>
                </a:solidFill>
                <a:latin typeface="Calibri"/>
              </a:rPr>
              <a:t>Rôle associé des agents fongiques (levures, moisissures…)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altLang="fr-FR" sz="2400" dirty="0">
                <a:solidFill>
                  <a:srgbClr val="323232"/>
                </a:solidFill>
                <a:latin typeface="Calibri"/>
              </a:rPr>
              <a:t>‘Écosystèmes microbiens’ au sein du microbiote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 dirty="0">
              <a:solidFill>
                <a:srgbClr val="323232"/>
              </a:solidFill>
              <a:latin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584E82-F2B4-448E-AA44-BE55A6169BF8}"/>
              </a:ext>
            </a:extLst>
          </p:cNvPr>
          <p:cNvSpPr txBox="1"/>
          <p:nvPr/>
        </p:nvSpPr>
        <p:spPr>
          <a:xfrm>
            <a:off x="1866080" y="532767"/>
            <a:ext cx="4025639" cy="13849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prstClr val="white"/>
                </a:solidFill>
                <a:latin typeface="Calibri" panose="020F0502020204030204"/>
              </a:rPr>
              <a:t>Les mécanismes d’action possibles du microbiote ‘protecteur’?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44F1334-5E5F-BB9C-46C1-C87E9F80104C}"/>
              </a:ext>
            </a:extLst>
          </p:cNvPr>
          <p:cNvSpPr txBox="1"/>
          <p:nvPr/>
        </p:nvSpPr>
        <p:spPr>
          <a:xfrm>
            <a:off x="1576259" y="4786952"/>
            <a:ext cx="90968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FF0000"/>
                </a:solidFill>
                <a:latin typeface="Calibri" panose="020F0502020204030204"/>
              </a:rPr>
              <a:t>Relation entre ces réseaux et la production d’acides gras à chaine courte par les bactéries du microbiote : </a:t>
            </a:r>
            <a:r>
              <a:rPr lang="fr-FR" sz="2800" b="1" dirty="0">
                <a:solidFill>
                  <a:srgbClr val="FF0000"/>
                </a:solidFill>
                <a:latin typeface="Calibri" panose="020F0502020204030204"/>
              </a:rPr>
              <a:t>Butyrates +++ Propionates ++, ’anti-inflammatoires’, associés à la protection</a:t>
            </a:r>
          </a:p>
        </p:txBody>
      </p:sp>
    </p:spTree>
    <p:extLst>
      <p:ext uri="{BB962C8B-B14F-4D97-AF65-F5344CB8AC3E}">
        <p14:creationId xmlns:p14="http://schemas.microsoft.com/office/powerpoint/2010/main" val="8213399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1026</Words>
  <Application>Microsoft Office PowerPoint</Application>
  <PresentationFormat>Grand écran</PresentationFormat>
  <Paragraphs>89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10</vt:i4>
      </vt:variant>
    </vt:vector>
  </HeadingPairs>
  <TitlesOfParts>
    <vt:vector size="25" baseType="lpstr">
      <vt:lpstr>Aptos</vt:lpstr>
      <vt:lpstr>Aptos Display</vt:lpstr>
      <vt:lpstr>Arial</vt:lpstr>
      <vt:lpstr>Arial Rounded MT Bold</vt:lpstr>
      <vt:lpstr>Calibri</vt:lpstr>
      <vt:lpstr>Calibri Light</vt:lpstr>
      <vt:lpstr>Comic Sans MS</vt:lpstr>
      <vt:lpstr>Courier New</vt:lpstr>
      <vt:lpstr>Times New Roman</vt:lpstr>
      <vt:lpstr>Wingdings</vt:lpstr>
      <vt:lpstr>Wingdings 2</vt:lpstr>
      <vt:lpstr>Thème Office</vt:lpstr>
      <vt:lpstr>1_Thème Office</vt:lpstr>
      <vt:lpstr>2_Thème Office</vt:lpstr>
      <vt:lpstr>3_Thème Office</vt:lpstr>
      <vt:lpstr>Bar des Sciences_Montbéliard 2025</vt:lpstr>
      <vt:lpstr>Présentation PowerPoint</vt:lpstr>
      <vt:lpstr>Présentation PowerPoint</vt:lpstr>
      <vt:lpstr>Méthodologie et déroulement de l’étude</vt:lpstr>
      <vt:lpstr>Méthodologie et déroulement de l’étude</vt:lpstr>
      <vt:lpstr>L’hypothèse scientifique</vt:lpstr>
      <vt:lpstr>Le lien avec le microbiote intestinal Ces microbes qui nous protègent…et éduquent notre système immunitaire</vt:lpstr>
      <vt:lpstr>Le microbiote à 12 mois et son score de maturation sont positivement influencés par la vie à la ferme et la consommation du lait –et des œufs - de la ferme</vt:lpstr>
      <vt:lpstr>Présentation PowerPoint</vt:lpstr>
      <vt:lpstr>En résumé, l’étude PATURE: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A. Vuitton</dc:creator>
  <cp:lastModifiedBy>Dominique A. Vuitton</cp:lastModifiedBy>
  <cp:revision>1</cp:revision>
  <dcterms:created xsi:type="dcterms:W3CDTF">2025-03-21T10:24:39Z</dcterms:created>
  <dcterms:modified xsi:type="dcterms:W3CDTF">2025-03-21T10:30:43Z</dcterms:modified>
</cp:coreProperties>
</file>